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sldIdLst>
    <p:sldId id="284" r:id="rId2"/>
    <p:sldId id="286" r:id="rId3"/>
    <p:sldId id="290" r:id="rId4"/>
    <p:sldId id="285" r:id="rId5"/>
    <p:sldId id="288" r:id="rId6"/>
    <p:sldId id="287" r:id="rId7"/>
    <p:sldId id="291" r:id="rId8"/>
    <p:sldId id="283" r:id="rId9"/>
    <p:sldId id="297" r:id="rId10"/>
    <p:sldId id="296" r:id="rId11"/>
    <p:sldId id="298" r:id="rId12"/>
    <p:sldId id="292" r:id="rId13"/>
    <p:sldId id="302" r:id="rId14"/>
    <p:sldId id="303" r:id="rId15"/>
    <p:sldId id="294" r:id="rId16"/>
    <p:sldId id="293" r:id="rId17"/>
    <p:sldId id="299" r:id="rId18"/>
    <p:sldId id="304" r:id="rId19"/>
    <p:sldId id="300" r:id="rId20"/>
    <p:sldId id="305" r:id="rId21"/>
    <p:sldId id="306" r:id="rId22"/>
    <p:sldId id="301" r:id="rId23"/>
  </p:sldIdLst>
  <p:sldSz cx="12192000" cy="6858000"/>
  <p:notesSz cx="6858000" cy="914400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7287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  <p15:guide id="4" pos="1096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A2DC"/>
    <a:srgbClr val="FDF38E"/>
    <a:srgbClr val="FF66FF"/>
    <a:srgbClr val="8315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344592-6E35-7D4F-9723-2A817264DB41}" v="2" dt="2024-08-17T18:33:57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58"/>
  </p:normalViewPr>
  <p:slideViewPr>
    <p:cSldViewPr snapToGrid="0">
      <p:cViewPr varScale="1">
        <p:scale>
          <a:sx n="102" d="100"/>
          <a:sy n="102" d="100"/>
        </p:scale>
        <p:origin x="192" y="472"/>
      </p:cViewPr>
      <p:guideLst>
        <p:guide orient="horz" pos="777"/>
        <p:guide pos="7287"/>
        <p:guide orient="horz" pos="4088"/>
        <p:guide pos="109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&#10;&#10;Description automatically generated">
            <a:extLst>
              <a:ext uri="{FF2B5EF4-FFF2-40B4-BE49-F238E27FC236}">
                <a16:creationId xmlns:a16="http://schemas.microsoft.com/office/drawing/2014/main" id="{C64F0F13-5C10-8F3B-0864-6D454250A3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4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475F-B13F-80FD-34F7-0F0A84D1E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4701A-7CDF-3D03-B224-6822AAA978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C2CE8-D7B2-0D1C-62B9-9D841BF97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C04CB-5E10-2405-AD6F-F39674C92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C71E7-99DE-B0EB-C3F3-4D9F0A27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55689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B45895-8303-BB58-CF57-FC7E37A6C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863FED-F2C1-8B33-94D4-919B6098F2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5D7D3-26E6-AEE7-15EB-27E281834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69C3E-A1E3-9675-9CA3-D37762300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A598B-C547-F97E-16F4-5F8DDD580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566225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4FCE2-9588-A6B2-D22C-FC044B675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04993-F534-8B3E-31F9-5FFC22728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27FEF-9E8B-6754-221E-B4ACB1212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A51DB-77B9-D24F-4438-23D7ED66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49299-B62D-DFF1-5720-080A60AA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7177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23B35-C6CA-1435-4BFE-D9676295E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642A2-B11D-8AC8-FFD5-6E1F84419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52CED-CAB2-30B3-43A9-AA24E94F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95DB4-0177-1DDE-B1D3-EF3888FA5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1F5E3-7509-E881-22FC-CBA709C43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8411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A7295-6759-C82E-9949-766CDDC00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6A2DC-2CB3-9481-873D-4B7A1C513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47BB4-1703-833B-E649-5600A9A5D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12A6C-0AF8-20C1-9DE1-BAFDFB6CB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FC74C9-8C8B-32D8-CB34-F8C9005D7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1432F6-BE06-21E8-CA11-9C522BE2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69676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6F1DA-AFF4-776D-D9FA-533E1AD67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75293-1662-20FB-9407-D68DD8BAC5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3C880-42ED-C52D-7E15-E6AF37301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95E5A-3610-34FD-C468-86C72CB68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68FC0E-CF00-C643-C6D7-FBAAD10A2C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6B23EE-0440-CB9A-286F-63004C89C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BF2703-54A9-5032-A304-E7DB6D3E6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8AD873-4B06-5544-2EFF-A06971035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39311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E3569-F47F-E421-392F-009534BC2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39CD07-5A0F-1484-4513-FFEE411F1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50FBF-3C46-978F-69F0-1A54ACA10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7B35A-CC6E-4B95-26EB-D82D758FC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153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E6E9AC-C478-6821-DE7D-6304DBEB5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2F5A7D-1D64-0C36-49C8-800E0EBC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62518-1DF9-5187-708B-DB382E53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54459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5B3C0-4585-CA4B-E646-6E04E54A1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863A3-8A53-2779-8662-909CCABE9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0AAEEF-A499-0CBF-3228-C7F18DB64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142A49-D9FE-4597-4CEC-334626D22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48800D-BF0D-4AA2-7E55-4528FEA35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390409-5B5C-1DF4-FA42-070BAA756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5229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9026D-14F3-D624-3AC2-301A0858E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A86F95-0723-85D8-B1D9-04D7E1B132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A66F19-1E70-5DD7-FC2B-43C590FF9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985010-9C06-C77B-E45F-10EAEA46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E73EEC-E1C6-42DB-DDC6-2B10D71A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434FB-7DB4-0AD1-C1D5-1A6878DD5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63612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F52ED7-E0AC-E3CE-EBA9-A0B6A943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A5F542-108A-813D-9C21-156BDC0CF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3EF6A1-2CBF-422D-EEFC-841E434EED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B3B2E2-F7CE-7046-919B-8026BCDA8980}" type="datetimeFigureOut">
              <a:rPr lang="en-IL" smtClean="0"/>
              <a:t>08/20/2024</a:t>
            </a:fld>
            <a:endParaRPr lang="en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177D7-0603-5966-D248-988AB7D86F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63A0B-B3B9-AC36-3906-70FB996F61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CB2D0D-2B49-8048-823A-8BD4724C92EC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92454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search?q=%D7%A4%D7%AA%D7%A7%D7%99%D7%95%D7%AA+post+it&amp;oq=%D7%A4%D7%AA%D7%A7%D7%99%D7%95%D7%AA+post+it&amp;gs_lcrp=EgZjaHJvbWUyBggAEEUYOTIKCAEQABiABBiiBDIKCAIQABiABBiiBDIKCAMQABiABBiiBNIBCDQ0NjFqMGo0qAIAsAIB&amp;sourceid=chrome&amp;ie=UTF-8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lbrb7777-my.sharepoint.com/:f:/g/personal/ran_lbrb_co_il/ElHPK1P041dHnHnoN01HQw8BDdlqMgyzSTKWv8DaXfqp9g?e=BU0Yf6" TargetMode="External"/><Relationship Id="rId2" Type="http://schemas.openxmlformats.org/officeDocument/2006/relationships/hyperlink" Target="https://lbrb7777-my.sharepoint.com/:f:/g/personal/ran_lbrb_co_il/Em85KnqPkAxMgiITwylEFTUB38g5vL5KbgwiOI8yC_ztbw?e=7miJqR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riting on a wall with many sticky notes&#10;&#10;Description automatically generated">
            <a:extLst>
              <a:ext uri="{FF2B5EF4-FFF2-40B4-BE49-F238E27FC236}">
                <a16:creationId xmlns:a16="http://schemas.microsoft.com/office/drawing/2014/main" id="{DE5B8423-38AF-3089-CD5C-EA959C9D0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05" r="1182" b="24580"/>
          <a:stretch/>
        </p:blipFill>
        <p:spPr>
          <a:xfrm>
            <a:off x="-2" y="0"/>
            <a:ext cx="12191999" cy="564184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F5B-3421-763D-19EE-1EB71CBA70DC}"/>
              </a:ext>
            </a:extLst>
          </p:cNvPr>
          <p:cNvSpPr/>
          <p:nvPr/>
        </p:nvSpPr>
        <p:spPr>
          <a:xfrm>
            <a:off x="-2" y="4846320"/>
            <a:ext cx="12191999" cy="795528"/>
          </a:xfrm>
          <a:prstGeom prst="rect">
            <a:avLst/>
          </a:prstGeom>
          <a:solidFill>
            <a:srgbClr val="0BA2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DC97C784-403E-437B-FD66-5A59CA3D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1" y="4846320"/>
            <a:ext cx="11637272" cy="78638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rtl="1"/>
            <a:r>
              <a:rPr lang="he-IL" sz="3600" b="1">
                <a:solidFill>
                  <a:schemeClr val="bg1"/>
                </a:solidFill>
                <a:cs typeface="Assistant" pitchFamily="2" charset="-79"/>
              </a:rPr>
              <a:t>קירות מדברים להעלאת המודעות לבריאות הנפש </a:t>
            </a:r>
            <a:endParaRPr lang="he-IL">
              <a:solidFill>
                <a:schemeClr val="bg1"/>
              </a:solidFill>
            </a:endParaRPr>
          </a:p>
        </p:txBody>
      </p:sp>
      <p:pic>
        <p:nvPicPr>
          <p:cNvPr id="9" name="Picture 8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46CEB315-B6B5-6558-C608-FA56DBC2B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424" y="5829723"/>
            <a:ext cx="6382512" cy="82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6307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1404B380-2F91-7C13-EB74-83FE04AD0A3A}"/>
              </a:ext>
            </a:extLst>
          </p:cNvPr>
          <p:cNvSpPr txBox="1">
            <a:spLocks/>
          </p:cNvSpPr>
          <p:nvPr/>
        </p:nvSpPr>
        <p:spPr>
          <a:xfrm>
            <a:off x="8116478" y="2751654"/>
            <a:ext cx="2524632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24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ובצד השני...</a:t>
            </a:r>
          </a:p>
        </p:txBody>
      </p:sp>
      <p:pic>
        <p:nvPicPr>
          <p:cNvPr id="13" name="Picture 12" descr="A heart shaped post it notes&#10;&#10;Description automatically generated">
            <a:extLst>
              <a:ext uri="{FF2B5EF4-FFF2-40B4-BE49-F238E27FC236}">
                <a16:creationId xmlns:a16="http://schemas.microsoft.com/office/drawing/2014/main" id="{01E63B23-29CF-9C3D-6CF0-8F8F35304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092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61001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le of colorful squares&#10;&#10;Description automatically generated">
            <a:extLst>
              <a:ext uri="{FF2B5EF4-FFF2-40B4-BE49-F238E27FC236}">
                <a16:creationId xmlns:a16="http://schemas.microsoft.com/office/drawing/2014/main" id="{132223FD-35FD-EBDE-891D-171527B40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b="98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hand holding a yellow square paper&#10;&#10;Description automatically generated">
            <a:extLst>
              <a:ext uri="{FF2B5EF4-FFF2-40B4-BE49-F238E27FC236}">
                <a16:creationId xmlns:a16="http://schemas.microsoft.com/office/drawing/2014/main" id="{44CD52AC-8E0B-6395-B177-A8E255DB5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94" t="19897" b="18351"/>
          <a:stretch/>
        </p:blipFill>
        <p:spPr>
          <a:xfrm>
            <a:off x="3774020" y="876499"/>
            <a:ext cx="8417979" cy="5981501"/>
          </a:xfrm>
          <a:prstGeom prst="rect">
            <a:avLst/>
          </a:prstGeom>
          <a:effectLst>
            <a:outerShdw blurRad="190072" dist="1299336" dir="8100000" algn="tr" rotWithShape="0">
              <a:prstClr val="black">
                <a:alpha val="24000"/>
              </a:prstClr>
            </a:outerShdw>
          </a:effectLst>
        </p:spPr>
      </p:pic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EDF274E-14B3-6157-57B5-5FA39363E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4515">
            <a:off x="4494994" y="3541238"/>
            <a:ext cx="2584877" cy="1069604"/>
          </a:xfrm>
          <a:prstGeom prst="rect">
            <a:avLst/>
          </a:prstGeom>
        </p:spPr>
      </p:pic>
      <p:sp>
        <p:nvSpPr>
          <p:cNvPr id="11" name="כותרת 1">
            <a:extLst>
              <a:ext uri="{FF2B5EF4-FFF2-40B4-BE49-F238E27FC236}">
                <a16:creationId xmlns:a16="http://schemas.microsoft.com/office/drawing/2014/main" id="{BFEFBB13-C395-ADEB-70F0-CC09106E9AC3}"/>
              </a:ext>
            </a:extLst>
          </p:cNvPr>
          <p:cNvSpPr txBox="1">
            <a:spLocks/>
          </p:cNvSpPr>
          <p:nvPr/>
        </p:nvSpPr>
        <p:spPr>
          <a:xfrm>
            <a:off x="7032396" y="160256"/>
            <a:ext cx="4777638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24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מעורבות פעילה של הקהילה</a:t>
            </a:r>
          </a:p>
        </p:txBody>
      </p:sp>
    </p:spTree>
    <p:extLst>
      <p:ext uri="{BB962C8B-B14F-4D97-AF65-F5344CB8AC3E}">
        <p14:creationId xmlns:p14="http://schemas.microsoft.com/office/powerpoint/2010/main" val="152492356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4B0C7549-41BC-E3D7-7A46-BD525CAC27BE}"/>
              </a:ext>
            </a:extLst>
          </p:cNvPr>
          <p:cNvSpPr txBox="1">
            <a:spLocks/>
          </p:cNvSpPr>
          <p:nvPr/>
        </p:nvSpPr>
        <p:spPr>
          <a:xfrm>
            <a:off x="4843220" y="157785"/>
            <a:ext cx="7080504" cy="426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18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עיצוב הקיר והמחשת ההדבקה – </a:t>
            </a:r>
            <a:r>
              <a:rPr lang="he-IL" sz="1800" b="1">
                <a:solidFill>
                  <a:srgbClr val="FF0000"/>
                </a:solidFill>
                <a:latin typeface="Assistant" pitchFamily="2" charset="-79"/>
                <a:cs typeface="Assistant" pitchFamily="2" charset="-79"/>
              </a:rPr>
              <a:t>גודל </a:t>
            </a:r>
            <a:r>
              <a:rPr lang="en-US" sz="1800" b="1">
                <a:solidFill>
                  <a:srgbClr val="FF0000"/>
                </a:solidFill>
                <a:latin typeface="Assistant" pitchFamily="2" charset="-79"/>
                <a:cs typeface="Assistant" pitchFamily="2" charset="-79"/>
              </a:rPr>
              <a:t>A</a:t>
            </a:r>
            <a:endParaRPr lang="he-IL" sz="1800" b="1">
              <a:solidFill>
                <a:srgbClr val="FF0000"/>
              </a:solidFill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2A6F0AB2-705C-B98D-C223-28DBB350C326}"/>
              </a:ext>
            </a:extLst>
          </p:cNvPr>
          <p:cNvSpPr txBox="1">
            <a:spLocks/>
          </p:cNvSpPr>
          <p:nvPr/>
        </p:nvSpPr>
        <p:spPr>
          <a:xfrm>
            <a:off x="2130087" y="5953191"/>
            <a:ext cx="2387669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GothamBook" pitchFamily="2" charset="77"/>
                <a:cs typeface="Assistant" pitchFamily="2" charset="-79"/>
              </a:rPr>
              <a:t>80cm X 120cm</a:t>
            </a:r>
            <a:endParaRPr lang="he-IL" sz="1800" b="1">
              <a:solidFill>
                <a:schemeClr val="tx1">
                  <a:lumMod val="95000"/>
                  <a:lumOff val="5000"/>
                </a:schemeClr>
              </a:solidFill>
              <a:latin typeface="GothamBook" pitchFamily="2" charset="77"/>
              <a:cs typeface="Assistant" pitchFamily="2" charset="-79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CDAB5-BAC1-0ABF-E013-8D2201442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38200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988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>
            <a:extLst>
              <a:ext uri="{FF2B5EF4-FFF2-40B4-BE49-F238E27FC236}">
                <a16:creationId xmlns:a16="http://schemas.microsoft.com/office/drawing/2014/main" id="{51615E39-C6BB-0275-3C6A-6DC2F106217E}"/>
              </a:ext>
            </a:extLst>
          </p:cNvPr>
          <p:cNvSpPr txBox="1">
            <a:spLocks/>
          </p:cNvSpPr>
          <p:nvPr/>
        </p:nvSpPr>
        <p:spPr>
          <a:xfrm>
            <a:off x="2137836" y="5915736"/>
            <a:ext cx="3413093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GothamBook"/>
                <a:cs typeface="Assistant" pitchFamily="2" charset="-79"/>
              </a:rPr>
              <a:t>120cm X 180cm</a:t>
            </a:r>
            <a:endParaRPr lang="he-IL" sz="1800" b="1">
              <a:solidFill>
                <a:schemeClr val="tx1">
                  <a:lumMod val="95000"/>
                  <a:lumOff val="5000"/>
                </a:schemeClr>
              </a:solidFill>
              <a:latin typeface="GothamBook" pitchFamily="2" charset="77"/>
              <a:cs typeface="Assistant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7AD7E20-18E9-9657-4FCA-148505E92AED}"/>
              </a:ext>
            </a:extLst>
          </p:cNvPr>
          <p:cNvSpPr txBox="1">
            <a:spLocks/>
          </p:cNvSpPr>
          <p:nvPr/>
        </p:nvSpPr>
        <p:spPr>
          <a:xfrm>
            <a:off x="4843220" y="157785"/>
            <a:ext cx="7080504" cy="426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18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עיצוב הקיר והמחשת ההדבקה – </a:t>
            </a:r>
            <a:r>
              <a:rPr lang="he-IL" sz="1800" b="1">
                <a:solidFill>
                  <a:srgbClr val="FF0000"/>
                </a:solidFill>
                <a:latin typeface="Assistant" pitchFamily="2" charset="-79"/>
                <a:cs typeface="Assistant" pitchFamily="2" charset="-79"/>
              </a:rPr>
              <a:t>גודל </a:t>
            </a:r>
            <a:r>
              <a:rPr lang="en-US" sz="1800" b="1">
                <a:solidFill>
                  <a:srgbClr val="FF0000"/>
                </a:solidFill>
                <a:latin typeface="Assistant" pitchFamily="2" charset="-79"/>
                <a:cs typeface="Assistant" pitchFamily="2" charset="-79"/>
              </a:rPr>
              <a:t>B</a:t>
            </a:r>
            <a:endParaRPr lang="he-IL" sz="1800" b="1">
              <a:solidFill>
                <a:srgbClr val="FF0000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9" name="Picture 8" descr="A heart shaped post-it notes&#10;&#10;Description automatically generated">
            <a:extLst>
              <a:ext uri="{FF2B5EF4-FFF2-40B4-BE49-F238E27FC236}">
                <a16:creationId xmlns:a16="http://schemas.microsoft.com/office/drawing/2014/main" id="{856FB696-9C3D-7402-99C9-32BB4AF2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837693"/>
            <a:ext cx="7772400" cy="518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7409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>
            <a:extLst>
              <a:ext uri="{FF2B5EF4-FFF2-40B4-BE49-F238E27FC236}">
                <a16:creationId xmlns:a16="http://schemas.microsoft.com/office/drawing/2014/main" id="{51615E39-C6BB-0275-3C6A-6DC2F106217E}"/>
              </a:ext>
            </a:extLst>
          </p:cNvPr>
          <p:cNvSpPr txBox="1">
            <a:spLocks/>
          </p:cNvSpPr>
          <p:nvPr/>
        </p:nvSpPr>
        <p:spPr>
          <a:xfrm>
            <a:off x="2137836" y="5915736"/>
            <a:ext cx="3413093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GothamBook"/>
                <a:cs typeface="Assistant" pitchFamily="2" charset="-79"/>
              </a:rPr>
              <a:t>160cm X 240cm</a:t>
            </a:r>
            <a:endParaRPr lang="he-IL" sz="1800" b="1">
              <a:solidFill>
                <a:schemeClr val="tx1">
                  <a:lumMod val="95000"/>
                  <a:lumOff val="5000"/>
                </a:schemeClr>
              </a:solidFill>
              <a:latin typeface="GothamBook" pitchFamily="2" charset="77"/>
              <a:cs typeface="Assistant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7AD7E20-18E9-9657-4FCA-148505E92AED}"/>
              </a:ext>
            </a:extLst>
          </p:cNvPr>
          <p:cNvSpPr txBox="1">
            <a:spLocks/>
          </p:cNvSpPr>
          <p:nvPr/>
        </p:nvSpPr>
        <p:spPr>
          <a:xfrm>
            <a:off x="4843220" y="157785"/>
            <a:ext cx="7080504" cy="426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18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עיצוב הקיר והמחשת ההדבקה – </a:t>
            </a:r>
            <a:r>
              <a:rPr lang="he-IL" sz="1800" b="1">
                <a:solidFill>
                  <a:srgbClr val="FF0000"/>
                </a:solidFill>
                <a:latin typeface="Assistant" pitchFamily="2" charset="-79"/>
                <a:cs typeface="Assistant" pitchFamily="2" charset="-79"/>
              </a:rPr>
              <a:t>גודל </a:t>
            </a:r>
            <a:r>
              <a:rPr lang="en-US" sz="1800" b="1">
                <a:solidFill>
                  <a:srgbClr val="FF0000"/>
                </a:solidFill>
                <a:latin typeface="Assistant" pitchFamily="2" charset="-79"/>
                <a:cs typeface="Assistant" pitchFamily="2" charset="-79"/>
              </a:rPr>
              <a:t>C</a:t>
            </a:r>
            <a:endParaRPr lang="he-IL" sz="1800" b="1">
              <a:solidFill>
                <a:srgbClr val="FF0000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6FB696-9C3D-7402-99C9-32BB4AF2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09800" y="838391"/>
            <a:ext cx="7772400" cy="518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0161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>
            <a:extLst>
              <a:ext uri="{FF2B5EF4-FFF2-40B4-BE49-F238E27FC236}">
                <a16:creationId xmlns:a16="http://schemas.microsoft.com/office/drawing/2014/main" id="{51615E39-C6BB-0275-3C6A-6DC2F106217E}"/>
              </a:ext>
            </a:extLst>
          </p:cNvPr>
          <p:cNvSpPr txBox="1">
            <a:spLocks/>
          </p:cNvSpPr>
          <p:nvPr/>
        </p:nvSpPr>
        <p:spPr>
          <a:xfrm>
            <a:off x="2137836" y="5915736"/>
            <a:ext cx="3413093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  <a:latin typeface="GothamBook"/>
                <a:cs typeface="Assistant" pitchFamily="2" charset="-79"/>
              </a:rPr>
              <a:t>200cm X 300cm</a:t>
            </a:r>
            <a:endParaRPr lang="he-IL" sz="1800" b="1">
              <a:solidFill>
                <a:schemeClr val="tx1">
                  <a:lumMod val="95000"/>
                  <a:lumOff val="5000"/>
                </a:schemeClr>
              </a:solidFill>
              <a:latin typeface="GothamBook" pitchFamily="2" charset="77"/>
              <a:cs typeface="Assistant" pitchFamily="2" charset="-79"/>
            </a:endParaRPr>
          </a:p>
        </p:txBody>
      </p:sp>
      <p:sp>
        <p:nvSpPr>
          <p:cNvPr id="6" name="כותרת 1">
            <a:extLst>
              <a:ext uri="{FF2B5EF4-FFF2-40B4-BE49-F238E27FC236}">
                <a16:creationId xmlns:a16="http://schemas.microsoft.com/office/drawing/2014/main" id="{77AD7E20-18E9-9657-4FCA-148505E92AED}"/>
              </a:ext>
            </a:extLst>
          </p:cNvPr>
          <p:cNvSpPr txBox="1">
            <a:spLocks/>
          </p:cNvSpPr>
          <p:nvPr/>
        </p:nvSpPr>
        <p:spPr>
          <a:xfrm>
            <a:off x="4843220" y="157785"/>
            <a:ext cx="7080504" cy="426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18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עיצוב הקיר והמחשת ההדבקה – </a:t>
            </a:r>
            <a:r>
              <a:rPr lang="he-IL" sz="1800" b="1">
                <a:solidFill>
                  <a:srgbClr val="FF0000"/>
                </a:solidFill>
                <a:latin typeface="Assistant" pitchFamily="2" charset="-79"/>
                <a:cs typeface="Assistant" pitchFamily="2" charset="-79"/>
              </a:rPr>
              <a:t>גודל </a:t>
            </a:r>
            <a:r>
              <a:rPr lang="en-US" sz="1800" b="1">
                <a:solidFill>
                  <a:srgbClr val="FF0000"/>
                </a:solidFill>
                <a:latin typeface="Assistant" pitchFamily="2" charset="-79"/>
                <a:cs typeface="Assistant" pitchFamily="2" charset="-79"/>
              </a:rPr>
              <a:t>D</a:t>
            </a:r>
            <a:endParaRPr lang="he-IL" sz="1800" b="1">
              <a:solidFill>
                <a:srgbClr val="FF0000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6FB696-9C3D-7402-99C9-32BB4AF2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09800" y="838353"/>
            <a:ext cx="7772400" cy="518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6364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9BDF9B-984B-1034-D0DA-4D670C0A6F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4339" y="1063786"/>
            <a:ext cx="7723322" cy="5148882"/>
          </a:xfrm>
          <a:prstGeom prst="rect">
            <a:avLst/>
          </a:prstGeom>
        </p:spPr>
      </p:pic>
      <p:sp>
        <p:nvSpPr>
          <p:cNvPr id="7" name="כותרת 1">
            <a:extLst>
              <a:ext uri="{FF2B5EF4-FFF2-40B4-BE49-F238E27FC236}">
                <a16:creationId xmlns:a16="http://schemas.microsoft.com/office/drawing/2014/main" id="{EBC544A1-DD51-77EF-E2C4-7CA11967ACE2}"/>
              </a:ext>
            </a:extLst>
          </p:cNvPr>
          <p:cNvSpPr txBox="1">
            <a:spLocks/>
          </p:cNvSpPr>
          <p:nvPr/>
        </p:nvSpPr>
        <p:spPr>
          <a:xfrm>
            <a:off x="5129939" y="53721"/>
            <a:ext cx="6851083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1800" b="1" err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לבחירתכן.ם</a:t>
            </a:r>
            <a:r>
              <a:rPr lang="he-IL" sz="18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 גם גרסאות בערבית בכל 4 הגדלים</a:t>
            </a:r>
          </a:p>
        </p:txBody>
      </p:sp>
    </p:spTree>
    <p:extLst>
      <p:ext uri="{BB962C8B-B14F-4D97-AF65-F5344CB8AC3E}">
        <p14:creationId xmlns:p14="http://schemas.microsoft.com/office/powerpoint/2010/main" val="130524076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65901B-E077-5E87-8557-6117CF9727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48" r="9848"/>
          <a:stretch/>
        </p:blipFill>
        <p:spPr>
          <a:xfrm>
            <a:off x="-1" y="-96434"/>
            <a:ext cx="12192001" cy="6954434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006C8D23-1698-A96C-D76D-18F30F1E5A71}"/>
              </a:ext>
            </a:extLst>
          </p:cNvPr>
          <p:cNvSpPr txBox="1">
            <a:spLocks/>
          </p:cNvSpPr>
          <p:nvPr/>
        </p:nvSpPr>
        <p:spPr>
          <a:xfrm>
            <a:off x="3763479" y="53721"/>
            <a:ext cx="8217544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18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כל המידות יחד – המחשת יחסים וגבהים והתאמה לשטח הפנוי במתנ״ס שלכם</a:t>
            </a: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78A99087-2618-EAC6-812D-9E0E28854670}"/>
              </a:ext>
            </a:extLst>
          </p:cNvPr>
          <p:cNvSpPr txBox="1">
            <a:spLocks/>
          </p:cNvSpPr>
          <p:nvPr/>
        </p:nvSpPr>
        <p:spPr>
          <a:xfrm>
            <a:off x="4099727" y="5573522"/>
            <a:ext cx="7697766" cy="8894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1600" u="sng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ההמלצה שלנו:</a:t>
            </a:r>
          </a:p>
          <a:p>
            <a:pPr algn="r" rtl="1"/>
            <a:r>
              <a:rPr lang="he-IL" sz="1600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במידת האפשר ובכדי למקסם את האימפקט של הקיר, כדאי לבחור באופציות 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C</a:t>
            </a:r>
            <a:r>
              <a:rPr lang="he-IL" sz="1600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 או </a:t>
            </a:r>
            <a:r>
              <a:rPr 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D</a:t>
            </a:r>
            <a:endParaRPr lang="he-IL" sz="1600">
              <a:solidFill>
                <a:schemeClr val="tx1">
                  <a:lumMod val="95000"/>
                  <a:lumOff val="5000"/>
                </a:schemeClr>
              </a:solidFill>
              <a:latin typeface="Assistant" pitchFamily="2" charset="-79"/>
              <a:cs typeface="Assistant" pitchFamily="2" charset="-79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59152CE-326A-AC71-F1DE-48853F8D4A1E}"/>
              </a:ext>
            </a:extLst>
          </p:cNvPr>
          <p:cNvCxnSpPr/>
          <p:nvPr/>
        </p:nvCxnSpPr>
        <p:spPr>
          <a:xfrm flipV="1">
            <a:off x="6095999" y="5000766"/>
            <a:ext cx="0" cy="5727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D654519-BAAC-2FBA-E461-30D01963FFE7}"/>
              </a:ext>
            </a:extLst>
          </p:cNvPr>
          <p:cNvCxnSpPr/>
          <p:nvPr/>
        </p:nvCxnSpPr>
        <p:spPr>
          <a:xfrm flipV="1">
            <a:off x="9090408" y="5000766"/>
            <a:ext cx="0" cy="5727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11274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8FC1BD-3722-7DC4-849E-C0E9E16975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3480" y="235066"/>
            <a:ext cx="10515600" cy="10134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1"/>
            <a:r>
              <a:rPr lang="he-IL" sz="5400" b="1">
                <a:solidFill>
                  <a:srgbClr val="00B0F0"/>
                </a:solidFill>
                <a:cs typeface="Assistant"/>
              </a:rPr>
              <a:t>שלבי ביצוע הפרויקט</a:t>
            </a:r>
            <a:endParaRPr lang="he-IL" sz="5400" b="1">
              <a:solidFill>
                <a:srgbClr val="00B0F0"/>
              </a:solidFill>
              <a:cs typeface="Assistant" pitchFamily="2" charset="-79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47D8660-9218-6935-542E-8405F0C8A7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933146" y="2695367"/>
            <a:ext cx="1703181" cy="21804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r" rtl="1">
              <a:lnSpc>
                <a:spcPct val="80000"/>
              </a:lnSpc>
              <a:spcAft>
                <a:spcPts val="800"/>
              </a:spcAft>
              <a:buNone/>
            </a:pPr>
            <a:r>
              <a:rPr lang="he-IL" sz="1200" b="1">
                <a:latin typeface="Assistant"/>
                <a:cs typeface="Assistant"/>
              </a:rPr>
              <a:t>החליטו היכן למקם את הלוח ברחבי המרכז הקהילתי (או בקיר משמעותי אחר בעיר) ובחרו את המידה המתאימה לחלל.</a:t>
            </a:r>
          </a:p>
          <a:p>
            <a:pPr marL="0" indent="0" algn="r" rtl="1">
              <a:lnSpc>
                <a:spcPct val="80000"/>
              </a:lnSpc>
              <a:spcAft>
                <a:spcPts val="800"/>
              </a:spcAft>
              <a:buNone/>
            </a:pPr>
            <a:r>
              <a:rPr lang="he-IL" sz="1200">
                <a:latin typeface="Assistant"/>
                <a:cs typeface="Assistant"/>
              </a:rPr>
              <a:t>מומלץ לבחור במיקום בולט ומרכזי שימשוך תשומת לב וייצר עניין.</a:t>
            </a:r>
            <a:endParaRPr lang="he-IL" sz="12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6EBF3872-E81E-B031-ECA7-6B3DDE6167EE}"/>
              </a:ext>
            </a:extLst>
          </p:cNvPr>
          <p:cNvSpPr txBox="1"/>
          <p:nvPr/>
        </p:nvSpPr>
        <p:spPr>
          <a:xfrm>
            <a:off x="7793876" y="2700020"/>
            <a:ext cx="1768783" cy="28327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 rtl="1">
              <a:lnSpc>
                <a:spcPct val="80000"/>
              </a:lnSpc>
              <a:spcAft>
                <a:spcPts val="800"/>
              </a:spcAft>
            </a:pPr>
            <a:r>
              <a:rPr lang="he-IL" sz="1200" b="1">
                <a:latin typeface="Assistant"/>
                <a:cs typeface="Assistant"/>
              </a:rPr>
              <a:t>שילחו לבית הדפוס את הלוח במידה הנבחרת.</a:t>
            </a:r>
            <a:endParaRPr lang="he-IL" sz="1200" b="1">
              <a:latin typeface="Assistant" pitchFamily="2" charset="-79"/>
              <a:cs typeface="Assistant" pitchFamily="2" charset="-79"/>
            </a:endParaRPr>
          </a:p>
          <a:p>
            <a:pPr algn="r" rtl="1">
              <a:lnSpc>
                <a:spcPct val="80000"/>
              </a:lnSpc>
              <a:spcAft>
                <a:spcPts val="800"/>
              </a:spcAft>
            </a:pPr>
            <a:r>
              <a:rPr lang="he-IL" sz="1100" u="sng">
                <a:latin typeface="Assistant"/>
                <a:cs typeface="Assistant"/>
              </a:rPr>
              <a:t>הערות:</a:t>
            </a:r>
          </a:p>
          <a:p>
            <a:pPr algn="r" rtl="1">
              <a:lnSpc>
                <a:spcPct val="80000"/>
              </a:lnSpc>
              <a:spcAft>
                <a:spcPts val="800"/>
              </a:spcAft>
            </a:pPr>
            <a:r>
              <a:rPr lang="he-IL" sz="1100">
                <a:latin typeface="Assistant"/>
                <a:cs typeface="Assistant"/>
              </a:rPr>
              <a:t>א. בקיט שתקבלו יהיו קבצי ביצוע גרפיים מוכנים לדפוס לכל הגדלים בגודל 1:1.</a:t>
            </a:r>
          </a:p>
          <a:p>
            <a:pPr algn="r" rtl="1">
              <a:lnSpc>
                <a:spcPct val="80000"/>
              </a:lnSpc>
              <a:spcAft>
                <a:spcPts val="800"/>
              </a:spcAft>
            </a:pPr>
            <a:r>
              <a:rPr lang="he-IL" sz="1100">
                <a:latin typeface="Assistant"/>
                <a:cs typeface="Assistant"/>
              </a:rPr>
              <a:t>ב. שיטת ההדפסה עשויה להשתנות בהתאם למידה הנבחרת. בקשו מבית הדפוס את המלצתו.</a:t>
            </a:r>
          </a:p>
          <a:p>
            <a:pPr algn="r" rtl="1">
              <a:lnSpc>
                <a:spcPct val="80000"/>
              </a:lnSpc>
              <a:spcAft>
                <a:spcPts val="800"/>
              </a:spcAft>
            </a:pPr>
            <a:r>
              <a:rPr lang="he-IL" sz="1100">
                <a:latin typeface="Assistant"/>
                <a:cs typeface="Assistant"/>
              </a:rPr>
              <a:t>ג. בכל אחת מהמידות מסומן למטה מקום ייעודי לשילוב הלוגו שלכם ע״ג הגרפיקה. במידה ותרצו להוסיפו, ניתן יהיה לצרף אותו לחומרים שאתם שולחים לדפוס ולבקש שישלבו אותו בהדפסה הסופית.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2446E97-AE42-BA5E-3443-DC6158D46F2E}"/>
              </a:ext>
            </a:extLst>
          </p:cNvPr>
          <p:cNvSpPr txBox="1"/>
          <p:nvPr/>
        </p:nvSpPr>
        <p:spPr>
          <a:xfrm>
            <a:off x="3186551" y="2695368"/>
            <a:ext cx="1854199" cy="17060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 rtl="1">
              <a:lnSpc>
                <a:spcPct val="80000"/>
              </a:lnSpc>
              <a:spcAft>
                <a:spcPts val="800"/>
              </a:spcAft>
            </a:pPr>
            <a:r>
              <a:rPr lang="he-IL" sz="1400" b="1">
                <a:latin typeface="Assistant"/>
                <a:cs typeface="Assistant"/>
              </a:rPr>
              <a:t>תלו את הלוח על גבי הקיר כך שיהיה מוכן ליום המודעות העולמי לבריאות הנפש (10/10). </a:t>
            </a:r>
          </a:p>
          <a:p>
            <a:pPr algn="r" rtl="1">
              <a:lnSpc>
                <a:spcPct val="80000"/>
              </a:lnSpc>
              <a:spcAft>
                <a:spcPts val="800"/>
              </a:spcAft>
            </a:pPr>
            <a:r>
              <a:rPr lang="he-IL" sz="1100">
                <a:latin typeface="Assistant"/>
                <a:cs typeface="Assistant"/>
              </a:rPr>
              <a:t>אנו ממליצות שיהיה תלוי כבר בתחילת אוקטובר. שימו לב למקמו בגובה העיניים ליצירת מעורבות קהל נוחה ומזמינה.</a:t>
            </a:r>
            <a:endParaRPr lang="he-IL" sz="1100">
              <a:latin typeface="Assistant" pitchFamily="2" charset="-79"/>
              <a:cs typeface="Assistant" pitchFamily="2" charset="-79"/>
            </a:endParaRPr>
          </a:p>
          <a:p>
            <a:pPr marL="0" indent="0" algn="r" rtl="1">
              <a:lnSpc>
                <a:spcPct val="80000"/>
              </a:lnSpc>
              <a:spcAft>
                <a:spcPts val="800"/>
              </a:spcAft>
              <a:buNone/>
            </a:pPr>
            <a:endParaRPr lang="he-IL" sz="14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AC909C29-4BC7-1CB1-1A2C-A334D4CCA3E2}"/>
              </a:ext>
            </a:extLst>
          </p:cNvPr>
          <p:cNvSpPr txBox="1"/>
          <p:nvPr/>
        </p:nvSpPr>
        <p:spPr>
          <a:xfrm>
            <a:off x="498522" y="2714418"/>
            <a:ext cx="2124075" cy="15647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indent="0" algn="r" rtl="1">
              <a:lnSpc>
                <a:spcPct val="80000"/>
              </a:lnSpc>
              <a:spcAft>
                <a:spcPts val="800"/>
              </a:spcAft>
              <a:buNone/>
            </a:pPr>
            <a:r>
              <a:rPr lang="he-IL" sz="1400" b="1">
                <a:latin typeface="Assistant"/>
                <a:cs typeface="Assistant"/>
              </a:rPr>
              <a:t>הציגו בפני צוות המרכז הקהילתי את הקונספט והציעו להם שייקחו גם הם חלק פעיל בכתיבה.</a:t>
            </a:r>
          </a:p>
          <a:p>
            <a:pPr algn="r" rtl="1">
              <a:lnSpc>
                <a:spcPct val="80000"/>
              </a:lnSpc>
              <a:spcAft>
                <a:spcPts val="800"/>
              </a:spcAft>
            </a:pPr>
            <a:r>
              <a:rPr lang="he-IL" sz="1100">
                <a:latin typeface="Assistant"/>
                <a:cs typeface="Assistant"/>
              </a:rPr>
              <a:t>אנו ממליצים לתעד ולשתף ברשתות החברתיות - על מנת לייצר שיח, להזמין השתתפות ולהעלות את המודעות לפרויקט ולנושא בריאות הנפש.</a:t>
            </a:r>
          </a:p>
        </p:txBody>
      </p:sp>
      <p:sp>
        <p:nvSpPr>
          <p:cNvPr id="13" name="כותרת 1">
            <a:extLst>
              <a:ext uri="{FF2B5EF4-FFF2-40B4-BE49-F238E27FC236}">
                <a16:creationId xmlns:a16="http://schemas.microsoft.com/office/drawing/2014/main" id="{7019F048-00B3-6526-B4EC-BFDE0EE8AAB6}"/>
              </a:ext>
            </a:extLst>
          </p:cNvPr>
          <p:cNvSpPr txBox="1">
            <a:spLocks/>
          </p:cNvSpPr>
          <p:nvPr/>
        </p:nvSpPr>
        <p:spPr>
          <a:xfrm>
            <a:off x="10913857" y="2040437"/>
            <a:ext cx="779621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1</a:t>
            </a:r>
          </a:p>
        </p:txBody>
      </p:sp>
      <p:sp>
        <p:nvSpPr>
          <p:cNvPr id="15" name="כותרת 1">
            <a:extLst>
              <a:ext uri="{FF2B5EF4-FFF2-40B4-BE49-F238E27FC236}">
                <a16:creationId xmlns:a16="http://schemas.microsoft.com/office/drawing/2014/main" id="{AEE76BCF-FE45-14C0-DF06-91A0003FB9A7}"/>
              </a:ext>
            </a:extLst>
          </p:cNvPr>
          <p:cNvSpPr txBox="1">
            <a:spLocks/>
          </p:cNvSpPr>
          <p:nvPr/>
        </p:nvSpPr>
        <p:spPr>
          <a:xfrm>
            <a:off x="8813519" y="2040437"/>
            <a:ext cx="779621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2</a:t>
            </a:r>
          </a:p>
        </p:txBody>
      </p:sp>
      <p:sp>
        <p:nvSpPr>
          <p:cNvPr id="17" name="כותרת 1">
            <a:extLst>
              <a:ext uri="{FF2B5EF4-FFF2-40B4-BE49-F238E27FC236}">
                <a16:creationId xmlns:a16="http://schemas.microsoft.com/office/drawing/2014/main" id="{CC3B5F5D-914A-23C2-9907-D8407EE0D935}"/>
              </a:ext>
            </a:extLst>
          </p:cNvPr>
          <p:cNvSpPr txBox="1">
            <a:spLocks/>
          </p:cNvSpPr>
          <p:nvPr/>
        </p:nvSpPr>
        <p:spPr>
          <a:xfrm>
            <a:off x="4276370" y="2040437"/>
            <a:ext cx="779621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5</a:t>
            </a:r>
          </a:p>
        </p:txBody>
      </p:sp>
      <p:sp>
        <p:nvSpPr>
          <p:cNvPr id="19" name="כותרת 1">
            <a:extLst>
              <a:ext uri="{FF2B5EF4-FFF2-40B4-BE49-F238E27FC236}">
                <a16:creationId xmlns:a16="http://schemas.microsoft.com/office/drawing/2014/main" id="{EA63BA61-64EE-5113-C064-C2BC5E13943F}"/>
              </a:ext>
            </a:extLst>
          </p:cNvPr>
          <p:cNvSpPr txBox="1">
            <a:spLocks/>
          </p:cNvSpPr>
          <p:nvPr/>
        </p:nvSpPr>
        <p:spPr>
          <a:xfrm>
            <a:off x="1871551" y="2040437"/>
            <a:ext cx="779621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6</a:t>
            </a:r>
          </a:p>
        </p:txBody>
      </p:sp>
      <p:sp>
        <p:nvSpPr>
          <p:cNvPr id="5" name="תיבת טקסט 7">
            <a:extLst>
              <a:ext uri="{FF2B5EF4-FFF2-40B4-BE49-F238E27FC236}">
                <a16:creationId xmlns:a16="http://schemas.microsoft.com/office/drawing/2014/main" id="{B310BFFE-5AC8-6E18-6028-BD8182ACF399}"/>
              </a:ext>
            </a:extLst>
          </p:cNvPr>
          <p:cNvSpPr txBox="1"/>
          <p:nvPr/>
        </p:nvSpPr>
        <p:spPr>
          <a:xfrm>
            <a:off x="5492315" y="2695368"/>
            <a:ext cx="1768783" cy="18027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 rtl="1">
              <a:lnSpc>
                <a:spcPct val="80000"/>
              </a:lnSpc>
              <a:spcAft>
                <a:spcPts val="800"/>
              </a:spcAft>
            </a:pPr>
            <a:r>
              <a:rPr lang="he-IL" sz="1400" b="1">
                <a:latin typeface="Assistant"/>
                <a:cs typeface="Assistant"/>
              </a:rPr>
              <a:t>רכשו פתקיות </a:t>
            </a:r>
            <a:r>
              <a:rPr lang="he-IL" sz="1400" b="1" err="1">
                <a:latin typeface="Assistant"/>
                <a:cs typeface="Assistant"/>
              </a:rPr>
              <a:t>ממו</a:t>
            </a:r>
            <a:r>
              <a:rPr lang="he-IL" sz="1400" b="1">
                <a:latin typeface="Assistant"/>
                <a:cs typeface="Assistant"/>
              </a:rPr>
              <a:t> </a:t>
            </a:r>
            <a:r>
              <a:rPr lang="en-US" sz="1400" b="1">
                <a:latin typeface="Assistant"/>
                <a:cs typeface="Assistant"/>
              </a:rPr>
              <a:t>Post it</a:t>
            </a:r>
            <a:r>
              <a:rPr lang="he-IL" sz="1400" b="1">
                <a:latin typeface="Assistant"/>
                <a:cs typeface="Assistant"/>
              </a:rPr>
              <a:t> סטנדרטיות בגודל 76</a:t>
            </a:r>
            <a:r>
              <a:rPr lang="en-US" sz="1400" b="1">
                <a:latin typeface="Assistant"/>
                <a:cs typeface="Assistant"/>
              </a:rPr>
              <a:t>x</a:t>
            </a:r>
            <a:r>
              <a:rPr lang="he-IL" sz="1400" b="1">
                <a:latin typeface="Assistant"/>
                <a:cs typeface="Assistant"/>
              </a:rPr>
              <a:t>76 מ״מ, בשישה צבעים שונים.</a:t>
            </a:r>
            <a:endParaRPr lang="he-IL" sz="1400" b="1">
              <a:latin typeface="Assistant" pitchFamily="2" charset="-79"/>
              <a:cs typeface="Assistant" pitchFamily="2" charset="-79"/>
            </a:endParaRPr>
          </a:p>
          <a:p>
            <a:pPr algn="r" rtl="1">
              <a:lnSpc>
                <a:spcPct val="80000"/>
              </a:lnSpc>
              <a:spcAft>
                <a:spcPts val="800"/>
              </a:spcAft>
            </a:pPr>
            <a:r>
              <a:rPr lang="he-IL" sz="1100">
                <a:latin typeface="Assistant"/>
                <a:cs typeface="Assistant"/>
              </a:rPr>
              <a:t>את הפתקיות יש להדביק במקום המיועד בלוח, תוך בחירת צבע מתאים לכל אחד מהפעולות - לשיקולכם.</a:t>
            </a:r>
          </a:p>
          <a:p>
            <a:pPr marL="0" indent="0" algn="r" rtl="1">
              <a:lnSpc>
                <a:spcPct val="80000"/>
              </a:lnSpc>
              <a:spcAft>
                <a:spcPts val="800"/>
              </a:spcAft>
              <a:buNone/>
            </a:pPr>
            <a:r>
              <a:rPr lang="he-IL" sz="1100">
                <a:latin typeface="Assistant"/>
                <a:cs typeface="Assistant"/>
                <a:hlinkClick r:id="rId2"/>
              </a:rPr>
              <a:t>לינק לחנויות המוכרות פתקיות ממו &gt;</a:t>
            </a:r>
            <a:endParaRPr lang="he-IL" sz="1100">
              <a:latin typeface="Assistant"/>
              <a:cs typeface="Assistant"/>
            </a:endParaRP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CBEB80CA-F4F4-F9CB-EE2B-FA264FBC063A}"/>
              </a:ext>
            </a:extLst>
          </p:cNvPr>
          <p:cNvSpPr txBox="1">
            <a:spLocks/>
          </p:cNvSpPr>
          <p:nvPr/>
        </p:nvSpPr>
        <p:spPr>
          <a:xfrm>
            <a:off x="6496718" y="2040437"/>
            <a:ext cx="779621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7503769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8FC1BD-3722-7DC4-849E-C0E9E16975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81256" y="1763486"/>
            <a:ext cx="3807823" cy="17634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1"/>
            <a:r>
              <a:rPr lang="he-IL" sz="4000" b="1">
                <a:solidFill>
                  <a:srgbClr val="00B0F0"/>
                </a:solidFill>
                <a:cs typeface="Assistant" pitchFamily="2" charset="-79"/>
              </a:rPr>
              <a:t>מיקום לוגו מתנ״ס מקומי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D67BB-4F65-02BF-A3AB-21D75A7EF4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6664" t="56800"/>
          <a:stretch/>
        </p:blipFill>
        <p:spPr>
          <a:xfrm>
            <a:off x="0" y="0"/>
            <a:ext cx="7260199" cy="4824490"/>
          </a:xfrm>
          <a:prstGeom prst="rect">
            <a:avLst/>
          </a:prstGeom>
          <a:effectLst>
            <a:outerShdw blurRad="878719" dist="264177" dir="2700000" algn="tl" rotWithShape="0">
              <a:prstClr val="black">
                <a:alpha val="18619"/>
              </a:prstClr>
            </a:outerShdw>
          </a:effec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071D7B-F0B9-9B23-E0D8-B1A49883E093}"/>
              </a:ext>
            </a:extLst>
          </p:cNvPr>
          <p:cNvCxnSpPr>
            <a:cxnSpLocks/>
          </p:cNvCxnSpPr>
          <p:nvPr/>
        </p:nvCxnSpPr>
        <p:spPr>
          <a:xfrm flipH="1">
            <a:off x="8010796" y="4310743"/>
            <a:ext cx="35280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מציין מיקום תוכן 2">
            <a:extLst>
              <a:ext uri="{FF2B5EF4-FFF2-40B4-BE49-F238E27FC236}">
                <a16:creationId xmlns:a16="http://schemas.microsoft.com/office/drawing/2014/main" id="{7746E5C3-D9AB-28CC-DCB6-D5370A7A075A}"/>
              </a:ext>
            </a:extLst>
          </p:cNvPr>
          <p:cNvSpPr txBox="1">
            <a:spLocks/>
          </p:cNvSpPr>
          <p:nvPr/>
        </p:nvSpPr>
        <p:spPr>
          <a:xfrm>
            <a:off x="8534400" y="3326739"/>
            <a:ext cx="3101927" cy="43971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8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he-IL" sz="1200">
                <a:latin typeface="Assistant"/>
                <a:cs typeface="Assistant"/>
              </a:rPr>
              <a:t>בכל לוח מיקום הלוגו קצת שונה. שימו לב בהדמיות  למיקום לפי מידת הלוח הנבחר.</a:t>
            </a:r>
            <a:endParaRPr lang="he-IL" sz="1200"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4089546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5CE3CE2-733D-FCDE-255E-6C579E8F672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748195"/>
            <a:ext cx="10515600" cy="1325562"/>
          </a:xfrm>
        </p:spPr>
        <p:txBody>
          <a:bodyPr>
            <a:normAutofit/>
          </a:bodyPr>
          <a:lstStyle/>
          <a:p>
            <a:pPr algn="ctr"/>
            <a:r>
              <a:rPr lang="he-IL" sz="5400" b="1">
                <a:solidFill>
                  <a:srgbClr val="00B0F0"/>
                </a:solidFill>
                <a:latin typeface="Assistant" pitchFamily="2" charset="-79"/>
                <a:cs typeface="Assistant" pitchFamily="2" charset="-79"/>
              </a:rPr>
              <a:t>תתארו לכם...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BCEB4B37-8392-0D69-5DAD-167A23C75EA3}"/>
              </a:ext>
            </a:extLst>
          </p:cNvPr>
          <p:cNvSpPr txBox="1"/>
          <p:nvPr/>
        </p:nvSpPr>
        <p:spPr>
          <a:xfrm>
            <a:off x="3061500" y="2381734"/>
            <a:ext cx="6220152" cy="954107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algn="ctr" rtl="1"/>
            <a:r>
              <a:rPr lang="he-IL" sz="2800">
                <a:latin typeface="Assistant" pitchFamily="2" charset="-79"/>
                <a:cs typeface="Assistant" pitchFamily="2" charset="-79"/>
              </a:rPr>
              <a:t>קיר ענק במיקום מרכזי שמחבר את האנשים לכוחה של הקהילה עבור הנפש,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EC34BC8F-FD23-AB5A-770E-3953EFB1F994}"/>
              </a:ext>
            </a:extLst>
          </p:cNvPr>
          <p:cNvSpPr txBox="1"/>
          <p:nvPr/>
        </p:nvSpPr>
        <p:spPr>
          <a:xfrm>
            <a:off x="989352" y="3623277"/>
            <a:ext cx="10364448" cy="954107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algn="ctr" rtl="1"/>
            <a:r>
              <a:rPr lang="he-IL" sz="2800">
                <a:latin typeface="Assistant" pitchFamily="2" charset="-79"/>
                <a:cs typeface="Assistant" pitchFamily="2" charset="-79"/>
              </a:rPr>
              <a:t>שמאפשר לתמוך ולהיתמך</a:t>
            </a:r>
            <a:endParaRPr lang="en-US" sz="2800">
              <a:latin typeface="Assistant" pitchFamily="2" charset="-79"/>
              <a:cs typeface="Assistant" pitchFamily="2" charset="-79"/>
            </a:endParaRPr>
          </a:p>
          <a:p>
            <a:pPr algn="ctr" rtl="1"/>
            <a:r>
              <a:rPr lang="he-IL" sz="2800">
                <a:latin typeface="Assistant" pitchFamily="2" charset="-79"/>
                <a:cs typeface="Assistant" pitchFamily="2" charset="-79"/>
              </a:rPr>
              <a:t>ומציע ידע מעשי ופשוט להתמודדות עם קושי נפשי...</a:t>
            </a:r>
          </a:p>
        </p:txBody>
      </p:sp>
      <p:pic>
        <p:nvPicPr>
          <p:cNvPr id="3" name="Picture 2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5E15241D-AC7F-289C-C319-677A4AE53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335" y="5839469"/>
            <a:ext cx="4204482" cy="5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0424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8FC1BD-3722-7DC4-849E-C0E9E16975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81256" y="1291110"/>
            <a:ext cx="3807823" cy="17634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1"/>
            <a:r>
              <a:rPr lang="he-IL" sz="4000" b="1">
                <a:solidFill>
                  <a:srgbClr val="00B0F0"/>
                </a:solidFill>
                <a:cs typeface="Assistant"/>
              </a:rPr>
              <a:t>הדבקת פתקיות הממו במקרא הפעולות</a:t>
            </a:r>
            <a:endParaRPr lang="he-IL" sz="4000" b="1">
              <a:solidFill>
                <a:srgbClr val="00B0F0"/>
              </a:solidFill>
              <a:cs typeface="Assistant" pitchFamily="2" charset="-79"/>
            </a:endParaRPr>
          </a:p>
        </p:txBody>
      </p:sp>
      <p:sp>
        <p:nvSpPr>
          <p:cNvPr id="16" name="מציין מיקום תוכן 2">
            <a:extLst>
              <a:ext uri="{FF2B5EF4-FFF2-40B4-BE49-F238E27FC236}">
                <a16:creationId xmlns:a16="http://schemas.microsoft.com/office/drawing/2014/main" id="{7746E5C3-D9AB-28CC-DCB6-D5370A7A075A}"/>
              </a:ext>
            </a:extLst>
          </p:cNvPr>
          <p:cNvSpPr txBox="1">
            <a:spLocks/>
          </p:cNvSpPr>
          <p:nvPr/>
        </p:nvSpPr>
        <p:spPr>
          <a:xfrm>
            <a:off x="7881256" y="3326739"/>
            <a:ext cx="3755071" cy="244880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8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he-IL" sz="1200">
                <a:latin typeface="Assistant"/>
                <a:cs typeface="Assistant"/>
              </a:rPr>
              <a:t>את הפתקיות יש להדביק במקום המסומן על גבי הלוח.</a:t>
            </a:r>
            <a:br>
              <a:rPr lang="en-US" sz="1200">
                <a:latin typeface="Assistant" pitchFamily="2" charset="-79"/>
                <a:cs typeface="Assistant" pitchFamily="2" charset="-79"/>
              </a:rPr>
            </a:br>
            <a:r>
              <a:rPr lang="he-IL" sz="1200">
                <a:latin typeface="Assistant"/>
                <a:cs typeface="Assistant"/>
              </a:rPr>
              <a:t>שתי דרכים להדבקת הפתקיות:</a:t>
            </a:r>
          </a:p>
          <a:p>
            <a:pPr algn="r" rtl="1">
              <a:lnSpc>
                <a:spcPct val="80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he-IL" sz="1200">
                <a:latin typeface="Assistant"/>
                <a:cs typeface="Assistant"/>
              </a:rPr>
              <a:t>הדבקת פתקית </a:t>
            </a:r>
            <a:r>
              <a:rPr lang="he-IL" sz="1200" err="1">
                <a:latin typeface="Assistant"/>
                <a:cs typeface="Assistant"/>
              </a:rPr>
              <a:t>ממו</a:t>
            </a:r>
            <a:r>
              <a:rPr lang="he-IL" sz="1200">
                <a:latin typeface="Assistant"/>
                <a:cs typeface="Assistant"/>
              </a:rPr>
              <a:t> בודדת עבור כל קטגוריה לפי הגוונים השונים, כאשר שאר הפתקיות יונחו על שולחן/מדף לצד הלוח.</a:t>
            </a:r>
            <a:endParaRPr lang="he-IL" sz="1200">
              <a:latin typeface="Assistant" pitchFamily="2" charset="-79"/>
              <a:cs typeface="Assistant" pitchFamily="2" charset="-79"/>
            </a:endParaRPr>
          </a:p>
          <a:p>
            <a:pPr algn="r" rtl="1">
              <a:lnSpc>
                <a:spcPct val="80000"/>
              </a:lnSpc>
              <a:spcAft>
                <a:spcPts val="800"/>
              </a:spcAft>
              <a:buFont typeface="Arial" panose="020B0604020202020204" pitchFamily="34" charset="0"/>
              <a:buAutoNum type="arabicPeriod"/>
            </a:pPr>
            <a:r>
              <a:rPr lang="he-IL" sz="1200">
                <a:latin typeface="Assistant"/>
                <a:cs typeface="Assistant"/>
              </a:rPr>
              <a:t>הדבקת חבילת פתקים שלמה במיקום המיועד עבור כל קטגוריה. מומלץ להשתמש בדבק דו צדדי חזק בכדי להצמיד את החבילה ללוח.</a:t>
            </a:r>
          </a:p>
        </p:txBody>
      </p:sp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60D20D6F-51C9-5B2D-71FA-A7283A8AF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81800" cy="5775545"/>
          </a:xfrm>
          <a:prstGeom prst="rect">
            <a:avLst/>
          </a:prstGeom>
          <a:effectLst>
            <a:outerShdw blurRad="878719" dist="264177" dir="2700000" algn="tl" rotWithShape="0">
              <a:prstClr val="black">
                <a:alpha val="18619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283533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>
            <a:extLst>
              <a:ext uri="{FF2B5EF4-FFF2-40B4-BE49-F238E27FC236}">
                <a16:creationId xmlns:a16="http://schemas.microsoft.com/office/drawing/2014/main" id="{04A7EE57-B40A-5AAA-7ACC-0CE4D948E92B}"/>
              </a:ext>
            </a:extLst>
          </p:cNvPr>
          <p:cNvSpPr txBox="1">
            <a:spLocks/>
          </p:cNvSpPr>
          <p:nvPr/>
        </p:nvSpPr>
        <p:spPr>
          <a:xfrm>
            <a:off x="6481387" y="1363288"/>
            <a:ext cx="4522421" cy="679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2400" b="1">
                <a:cs typeface="Assistant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לתיקיית לוחות </a:t>
            </a:r>
            <a:r>
              <a:rPr lang="he-IL" sz="2400" b="1">
                <a:solidFill>
                  <a:srgbClr val="FF0000"/>
                </a:solidFill>
                <a:cs typeface="Assistant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בעברית</a:t>
            </a:r>
            <a:r>
              <a:rPr lang="he-IL" sz="2400" b="1">
                <a:cs typeface="Assistant" pitchFamily="2" charset="-79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לחצו &gt;&gt;</a:t>
            </a:r>
            <a:endParaRPr lang="he-IL" sz="2400" b="1">
              <a:cs typeface="Assistant" pitchFamily="2" charset="-79"/>
            </a:endParaRPr>
          </a:p>
        </p:txBody>
      </p:sp>
      <p:sp>
        <p:nvSpPr>
          <p:cNvPr id="9" name="כותרת 1">
            <a:extLst>
              <a:ext uri="{FF2B5EF4-FFF2-40B4-BE49-F238E27FC236}">
                <a16:creationId xmlns:a16="http://schemas.microsoft.com/office/drawing/2014/main" id="{BA5E9EBB-C4C3-A08A-C0CE-585BBC2F4CB3}"/>
              </a:ext>
            </a:extLst>
          </p:cNvPr>
          <p:cNvSpPr txBox="1">
            <a:spLocks/>
          </p:cNvSpPr>
          <p:nvPr/>
        </p:nvSpPr>
        <p:spPr>
          <a:xfrm>
            <a:off x="742605" y="1426091"/>
            <a:ext cx="4522421" cy="679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2400" b="1" dirty="0">
                <a:cs typeface="Assistan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לתיקיית לוחות </a:t>
            </a:r>
            <a:r>
              <a:rPr lang="he-IL" sz="2400" b="1" dirty="0">
                <a:solidFill>
                  <a:srgbClr val="FF0000"/>
                </a:solidFill>
                <a:cs typeface="Assistan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בערבית</a:t>
            </a:r>
            <a:r>
              <a:rPr lang="he-IL" sz="2400" b="1" dirty="0">
                <a:cs typeface="Assistant" pitchFamily="2" charset="-79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לחצו &gt;&gt;</a:t>
            </a:r>
            <a:endParaRPr lang="he-IL" sz="2400" b="1" dirty="0">
              <a:cs typeface="Assistant" pitchFamily="2" charset="-79"/>
            </a:endParaRPr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416FBC8F-8347-DF74-8AF1-5B91BCDFAA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943"/>
          <a:stretch/>
        </p:blipFill>
        <p:spPr>
          <a:xfrm>
            <a:off x="6481387" y="2293505"/>
            <a:ext cx="4495800" cy="2997200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4B86714-F7A8-608B-C831-F4280C5C2A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714" y="2293505"/>
            <a:ext cx="45339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97C784-403E-437B-FD66-5A59CA3D9F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80457" y="1627700"/>
            <a:ext cx="9231086" cy="2092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he-IL" sz="5400" b="1">
                <a:solidFill>
                  <a:srgbClr val="00B0F0"/>
                </a:solidFill>
                <a:cs typeface="Assistant" pitchFamily="2" charset="-79"/>
              </a:rPr>
              <a:t>אנחנו כאן עבורכם לכל שאלה שתעלה ונשמח לסייע!</a:t>
            </a:r>
            <a:br>
              <a:rPr lang="en-US" sz="5400" b="1">
                <a:solidFill>
                  <a:srgbClr val="00B0F0"/>
                </a:solidFill>
                <a:cs typeface="Assistant" pitchFamily="2" charset="-79"/>
              </a:rPr>
            </a:br>
            <a:r>
              <a:rPr lang="he-IL" sz="5400" b="1">
                <a:solidFill>
                  <a:srgbClr val="00B0F0"/>
                </a:solidFill>
                <a:cs typeface="Assistant" pitchFamily="2" charset="-79"/>
              </a:rPr>
              <a:t>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428360D7-F8BD-7496-1C0C-610E8E631968}"/>
              </a:ext>
            </a:extLst>
          </p:cNvPr>
          <p:cNvSpPr txBox="1"/>
          <p:nvPr/>
        </p:nvSpPr>
        <p:spPr>
          <a:xfrm>
            <a:off x="3048000" y="313525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b="1">
                <a:latin typeface="Assistant" pitchFamily="2" charset="-79"/>
                <a:cs typeface="Assistant" pitchFamily="2" charset="-79"/>
              </a:rPr>
              <a:t>צוות השיווק של </a:t>
            </a:r>
            <a:r>
              <a:rPr lang="he-IL" sz="3200" b="1" err="1">
                <a:latin typeface="Assistant" pitchFamily="2" charset="-79"/>
                <a:cs typeface="Assistant" pitchFamily="2" charset="-79"/>
              </a:rPr>
              <a:t>תכניות</a:t>
            </a:r>
            <a:r>
              <a:rPr lang="he-IL" sz="3200" b="1">
                <a:latin typeface="Assistant" pitchFamily="2" charset="-79"/>
                <a:cs typeface="Assistant" pitchFamily="2" charset="-79"/>
              </a:rPr>
              <a:t> עמיתים</a:t>
            </a:r>
            <a:endParaRPr lang="he-IL" sz="3200"/>
          </a:p>
        </p:txBody>
      </p:sp>
      <p:pic>
        <p:nvPicPr>
          <p:cNvPr id="6" name="Picture 2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5BFA524F-31C1-168E-DD78-C8C15F24E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759" y="5282579"/>
            <a:ext cx="4204482" cy="5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0673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97C784-403E-437B-FD66-5A59CA3D9F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08062" y="1216216"/>
            <a:ext cx="10175875" cy="20923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he-IL" sz="5400" b="1">
                <a:solidFill>
                  <a:srgbClr val="00B0F0"/>
                </a:solidFill>
                <a:latin typeface="Assistant" pitchFamily="2" charset="-79"/>
                <a:cs typeface="Assistant" pitchFamily="2" charset="-79"/>
              </a:rPr>
              <a:t>יום המודעות העולמי</a:t>
            </a:r>
            <a:br>
              <a:rPr lang="en-US" sz="5400" b="1">
                <a:solidFill>
                  <a:srgbClr val="00B0F0"/>
                </a:solidFill>
                <a:latin typeface="Assistant" pitchFamily="2" charset="-79"/>
                <a:cs typeface="Assistant" pitchFamily="2" charset="-79"/>
              </a:rPr>
            </a:br>
            <a:r>
              <a:rPr lang="he-IL" sz="5400" b="1">
                <a:solidFill>
                  <a:srgbClr val="00B0F0"/>
                </a:solidFill>
                <a:latin typeface="Assistant" pitchFamily="2" charset="-79"/>
                <a:cs typeface="Assistant" pitchFamily="2" charset="-79"/>
              </a:rPr>
              <a:t>לבריאות הנפש </a:t>
            </a:r>
            <a:br>
              <a:rPr lang="he-IL" sz="5400" b="1">
                <a:solidFill>
                  <a:srgbClr val="00B0F0"/>
                </a:solidFill>
                <a:latin typeface="Assistant" pitchFamily="2" charset="-79"/>
                <a:cs typeface="Assistant" pitchFamily="2" charset="-79"/>
              </a:rPr>
            </a:br>
            <a:r>
              <a:rPr lang="he-IL" sz="5400" b="1">
                <a:solidFill>
                  <a:srgbClr val="00B0F0"/>
                </a:solidFill>
                <a:latin typeface="Assistant" pitchFamily="2" charset="-79"/>
                <a:cs typeface="Assistant" pitchFamily="2" charset="-79"/>
              </a:rPr>
              <a:t>(10.10.24) 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E098FE4-FDF5-0B6E-197A-D797AFCF7F05}"/>
              </a:ext>
            </a:extLst>
          </p:cNvPr>
          <p:cNvSpPr txBox="1"/>
          <p:nvPr/>
        </p:nvSpPr>
        <p:spPr>
          <a:xfrm>
            <a:off x="1287459" y="4211162"/>
            <a:ext cx="9338872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IL"/>
            </a:defPPr>
            <a:lvl1pPr algn="ctr" rtl="1">
              <a:defRPr sz="2800">
                <a:latin typeface="Fb Forma Light" panose="02020503050405020304" pitchFamily="18" charset="-79"/>
                <a:cs typeface="Fb Forma Light" panose="02020503050405020304" pitchFamily="18" charset="-79"/>
              </a:defRPr>
            </a:lvl1pPr>
          </a:lstStyle>
          <a:p>
            <a:r>
              <a:rPr lang="he-IL" dirty="0">
                <a:latin typeface="Assistant" pitchFamily="2" charset="-79"/>
                <a:cs typeface="Assistant" pitchFamily="2" charset="-79"/>
              </a:rPr>
              <a:t>שנה לאירועי השביעי באוקטובר, בעיצומה של מלחמה -</a:t>
            </a:r>
          </a:p>
          <a:p>
            <a:r>
              <a:rPr lang="he-IL" dirty="0">
                <a:latin typeface="Assistant" pitchFamily="2" charset="-79"/>
                <a:cs typeface="Assistant" pitchFamily="2" charset="-79"/>
              </a:rPr>
              <a:t>אנו מבקשים להעניק לקהילה את הידע והכלים לביסוס חוסן נפשי,</a:t>
            </a:r>
            <a:endParaRPr lang="en-US" dirty="0">
              <a:latin typeface="Assistant" pitchFamily="2" charset="-79"/>
              <a:cs typeface="Assistant" pitchFamily="2" charset="-79"/>
            </a:endParaRPr>
          </a:p>
          <a:p>
            <a:r>
              <a:rPr lang="he-IL" dirty="0">
                <a:latin typeface="Assistant" pitchFamily="2" charset="-79"/>
                <a:cs typeface="Assistant" pitchFamily="2" charset="-79"/>
              </a:rPr>
              <a:t>יחד עם הידיעה שקהילה מאוחדת מובילה לבריאות נפשית איתנה.   </a:t>
            </a:r>
          </a:p>
          <a:p>
            <a:endParaRPr lang="he-IL" dirty="0"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3428105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blue and black line&#10;&#10;Description automatically generated">
            <a:extLst>
              <a:ext uri="{FF2B5EF4-FFF2-40B4-BE49-F238E27FC236}">
                <a16:creationId xmlns:a16="http://schemas.microsoft.com/office/drawing/2014/main" id="{9C41A028-5BD8-0642-C935-285DAAAA2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5353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D0290802-0F74-8806-4D86-41DCEE3AC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1037" y="469054"/>
            <a:ext cx="269320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he-IL" sz="5400" b="1" dirty="0">
                <a:solidFill>
                  <a:srgbClr val="0BA2DC"/>
                </a:solidFill>
                <a:cs typeface="Assistant" pitchFamily="2" charset="-79"/>
              </a:rPr>
              <a:t>הרעיון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A2B4F15-DFEA-636B-0A02-3138C911C489}"/>
              </a:ext>
            </a:extLst>
          </p:cNvPr>
          <p:cNvSpPr txBox="1"/>
          <p:nvPr/>
        </p:nvSpPr>
        <p:spPr>
          <a:xfrm>
            <a:off x="7927521" y="2263671"/>
            <a:ext cx="3746726" cy="933204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algn="r" rtl="1">
              <a:lnSpc>
                <a:spcPct val="80000"/>
              </a:lnSpc>
            </a:pPr>
            <a:r>
              <a:rPr lang="he-IL" sz="2000">
                <a:latin typeface="Assistant" pitchFamily="2" charset="-79"/>
                <a:cs typeface="Assistant" pitchFamily="2" charset="-79"/>
              </a:rPr>
              <a:t>מיצג אינטראקטיבי</a:t>
            </a:r>
            <a:br>
              <a:rPr lang="en-US" sz="2000">
                <a:latin typeface="Assistant" pitchFamily="2" charset="-79"/>
                <a:cs typeface="Assistant" pitchFamily="2" charset="-79"/>
              </a:rPr>
            </a:br>
            <a:r>
              <a:rPr lang="he-IL" sz="1600">
                <a:latin typeface="Assistant" pitchFamily="2" charset="-79"/>
                <a:cs typeface="Assistant" pitchFamily="2" charset="-79"/>
              </a:rPr>
              <a:t>על קיר מרכזי במרכז הקהילתי, או במקום מרכזי בעיר (בעירייה, באולם המופעים העירוני, על מבנה מרכזי בכיכר העיר וכולי).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BA3971F-E470-FF98-0C33-B9FA6DC07FCA}"/>
              </a:ext>
            </a:extLst>
          </p:cNvPr>
          <p:cNvSpPr txBox="1"/>
          <p:nvPr/>
        </p:nvSpPr>
        <p:spPr>
          <a:xfrm>
            <a:off x="7795967" y="3331313"/>
            <a:ext cx="3878279" cy="10937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 rtl="1">
              <a:lnSpc>
                <a:spcPct val="80000"/>
              </a:lnSpc>
            </a:pPr>
            <a:endParaRPr lang="he-IL" sz="1100">
              <a:latin typeface="Assistant" pitchFamily="2" charset="-79"/>
              <a:cs typeface="Assistant" pitchFamily="2" charset="-79"/>
            </a:endParaRPr>
          </a:p>
          <a:p>
            <a:pPr algn="r" rtl="1">
              <a:lnSpc>
                <a:spcPct val="80000"/>
              </a:lnSpc>
            </a:pPr>
            <a:r>
              <a:rPr lang="he-IL" sz="2000">
                <a:latin typeface="Assistant" pitchFamily="2" charset="-79"/>
                <a:cs typeface="Assistant" pitchFamily="2" charset="-79"/>
              </a:rPr>
              <a:t>שיתוף הקהל</a:t>
            </a:r>
            <a:br>
              <a:rPr lang="en-US" sz="2000">
                <a:latin typeface="Assistant" pitchFamily="2" charset="-79"/>
                <a:cs typeface="Assistant" pitchFamily="2" charset="-79"/>
              </a:rPr>
            </a:br>
            <a:r>
              <a:rPr lang="he-IL" sz="1600">
                <a:latin typeface="Assistant" pitchFamily="2" charset="-79"/>
                <a:cs typeface="Assistant" pitchFamily="2" charset="-79"/>
              </a:rPr>
              <a:t>תמיכה קהילתית הדדית (משתפים בדרכי התמודדות עם קושי נפשי).</a:t>
            </a:r>
          </a:p>
          <a:p>
            <a:pPr algn="r" rtl="1">
              <a:lnSpc>
                <a:spcPct val="80000"/>
              </a:lnSpc>
            </a:pPr>
            <a:endParaRPr lang="he-IL" sz="16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4BCEF59-AF5F-A348-F847-04CBBD5214C1}"/>
              </a:ext>
            </a:extLst>
          </p:cNvPr>
          <p:cNvSpPr txBox="1"/>
          <p:nvPr/>
        </p:nvSpPr>
        <p:spPr>
          <a:xfrm>
            <a:off x="7984670" y="4559512"/>
            <a:ext cx="3689575" cy="9332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 rtl="1">
              <a:lnSpc>
                <a:spcPct val="80000"/>
              </a:lnSpc>
            </a:pPr>
            <a:r>
              <a:rPr lang="he-IL" sz="2000">
                <a:latin typeface="Assistant" pitchFamily="2" charset="-79"/>
                <a:cs typeface="Assistant" pitchFamily="2" charset="-79"/>
              </a:rPr>
              <a:t>מתן ידע וכלים </a:t>
            </a:r>
            <a:br>
              <a:rPr lang="en-US" sz="2000">
                <a:latin typeface="Assistant" pitchFamily="2" charset="-79"/>
                <a:cs typeface="Assistant" pitchFamily="2" charset="-79"/>
              </a:rPr>
            </a:br>
            <a:r>
              <a:rPr lang="he-IL" sz="1600">
                <a:latin typeface="Assistant" pitchFamily="2" charset="-79"/>
                <a:cs typeface="Assistant" pitchFamily="2" charset="-79"/>
              </a:rPr>
              <a:t>להתמודדות עם קושי נפשי (ע"פ מודל החוסן של פרופ' מולי להד-פסיכולוג מומחה בינלאומי בטיפול בפסיכו-טראומה). </a:t>
            </a:r>
          </a:p>
        </p:txBody>
      </p:sp>
      <p:pic>
        <p:nvPicPr>
          <p:cNvPr id="1028" name="Picture 4" descr="A heart made of post it notes&#10;&#10;Description automatically generated">
            <a:extLst>
              <a:ext uri="{FF2B5EF4-FFF2-40B4-BE49-F238E27FC236}">
                <a16:creationId xmlns:a16="http://schemas.microsoft.com/office/drawing/2014/main" id="{D2F111E1-B1EC-9D87-1B37-B2B5660BF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8" r="20962"/>
          <a:stretch/>
        </p:blipFill>
        <p:spPr bwMode="auto">
          <a:xfrm>
            <a:off x="0" y="2647"/>
            <a:ext cx="7278213" cy="685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black background with blue and white text&#10;&#10;Description automatically generated">
            <a:extLst>
              <a:ext uri="{FF2B5EF4-FFF2-40B4-BE49-F238E27FC236}">
                <a16:creationId xmlns:a16="http://schemas.microsoft.com/office/drawing/2014/main" id="{7CACB232-F25D-FBEE-E45E-B8D61EC0F1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9368" y="6177852"/>
            <a:ext cx="3020156" cy="38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08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0290802-0F74-8806-4D86-41DCEE3ACA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59827" y="501650"/>
            <a:ext cx="64697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1"/>
            <a:r>
              <a:rPr lang="he-IL" sz="5400" b="1">
                <a:solidFill>
                  <a:srgbClr val="00B0F0"/>
                </a:solidFill>
                <a:cs typeface="Assistant" pitchFamily="2" charset="-79"/>
              </a:rPr>
              <a:t>הצעה לשילוב תוכן </a:t>
            </a:r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3A2B4F15-DFEA-636B-0A02-3138C911C489}"/>
              </a:ext>
            </a:extLst>
          </p:cNvPr>
          <p:cNvSpPr txBox="1"/>
          <p:nvPr/>
        </p:nvSpPr>
        <p:spPr>
          <a:xfrm>
            <a:off x="5159829" y="2329769"/>
            <a:ext cx="6469742" cy="1771319"/>
          </a:xfrm>
          <a:prstGeom prst="rect">
            <a:avLst/>
          </a:prstGeom>
          <a:noFill/>
        </p:spPr>
        <p:txBody>
          <a:bodyPr wrap="square" lIns="91440" tIns="45720" rIns="91440" bIns="45720" rtlCol="1" anchor="t">
            <a:spAutoFit/>
          </a:bodyPr>
          <a:lstStyle/>
          <a:p>
            <a:pPr algn="r" rtl="1">
              <a:lnSpc>
                <a:spcPct val="80000"/>
              </a:lnSpc>
            </a:pPr>
            <a:r>
              <a:rPr lang="he-IL" sz="2800">
                <a:latin typeface="Assistant" pitchFamily="2" charset="-79"/>
                <a:cs typeface="Assistant" pitchFamily="2" charset="-79"/>
              </a:rPr>
              <a:t>הזמנת ההרצאה -</a:t>
            </a:r>
            <a:br>
              <a:rPr lang="en-US" sz="2800">
                <a:latin typeface="Assistant" pitchFamily="2" charset="-79"/>
                <a:cs typeface="Assistant" pitchFamily="2" charset="-79"/>
              </a:rPr>
            </a:br>
            <a:r>
              <a:rPr lang="he-IL" sz="2800">
                <a:latin typeface="Assistant" pitchFamily="2" charset="-79"/>
                <a:cs typeface="Assistant" pitchFamily="2" charset="-79"/>
              </a:rPr>
              <a:t>"חלון לעולם בריאות הנפש" ללא תשלום!</a:t>
            </a:r>
            <a:endParaRPr lang="he-IL" sz="2000">
              <a:latin typeface="Assistant" pitchFamily="2" charset="-79"/>
              <a:cs typeface="Assistant" pitchFamily="2" charset="-79"/>
            </a:endParaRPr>
          </a:p>
          <a:p>
            <a:pPr algn="r" rtl="1">
              <a:lnSpc>
                <a:spcPct val="80000"/>
              </a:lnSpc>
            </a:pPr>
            <a:r>
              <a:rPr lang="he-IL" sz="2000">
                <a:latin typeface="Assistant" pitchFamily="2" charset="-79"/>
                <a:cs typeface="Assistant" pitchFamily="2" charset="-79"/>
              </a:rPr>
              <a:t>ההרצאה מיועדת לקהל הרחב, מועברת על ידי מרצים עם ידע מניסיון אישי מעמיתים לזכויות ומשלבת בתוכה את סיפוריהם האישיים על התמודדות עם מגבלה נפשית.</a:t>
            </a:r>
          </a:p>
          <a:p>
            <a:pPr indent="-285750" algn="r" rtl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he-IL" sz="20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803C230D-3ECD-34A4-7017-4357FE8B8361}"/>
              </a:ext>
            </a:extLst>
          </p:cNvPr>
          <p:cNvSpPr txBox="1"/>
          <p:nvPr/>
        </p:nvSpPr>
        <p:spPr>
          <a:xfrm>
            <a:off x="5543550" y="4333012"/>
            <a:ext cx="6086021" cy="152041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 rtl="1">
              <a:lnSpc>
                <a:spcPct val="80000"/>
              </a:lnSpc>
            </a:pPr>
            <a:r>
              <a:rPr lang="he-IL" sz="2800">
                <a:latin typeface="Assistant" pitchFamily="2" charset="-79"/>
                <a:cs typeface="Assistant" pitchFamily="2" charset="-79"/>
              </a:rPr>
              <a:t>הזמנת ההרצאה - </a:t>
            </a:r>
            <a:br>
              <a:rPr lang="en-US" sz="2800">
                <a:latin typeface="Assistant" pitchFamily="2" charset="-79"/>
                <a:cs typeface="Assistant" pitchFamily="2" charset="-79"/>
              </a:rPr>
            </a:br>
            <a:r>
              <a:rPr lang="he-IL" sz="2800">
                <a:latin typeface="Assistant" pitchFamily="2" charset="-79"/>
                <a:cs typeface="Assistant" pitchFamily="2" charset="-79"/>
              </a:rPr>
              <a:t>"עסקים נגישים לאנשים" ללא תשלום!</a:t>
            </a:r>
          </a:p>
          <a:p>
            <a:pPr algn="r" rtl="1">
              <a:lnSpc>
                <a:spcPct val="80000"/>
              </a:lnSpc>
            </a:pPr>
            <a:r>
              <a:rPr lang="he-IL" sz="2000">
                <a:latin typeface="Assistant" pitchFamily="2" charset="-79"/>
                <a:cs typeface="Assistant" pitchFamily="2" charset="-79"/>
              </a:rPr>
              <a:t>ההרצאה מיועדת עבור צוותי מתן שירות (במרכז הקהילתי, בעירייה או בעסקים) ונותנת כלים פשוטים למתן שירות מותאם לאנשים המתמודדים עם מצוקה נפשית.</a:t>
            </a: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898A5DC0-9D6B-9ABF-DDD0-7AD0FDA8F8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483" r="19483"/>
          <a:stretch/>
        </p:blipFill>
        <p:spPr>
          <a:xfrm>
            <a:off x="4938" y="0"/>
            <a:ext cx="4185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29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58FC1BD-3722-7DC4-849E-C0E9E16975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3480" y="411163"/>
            <a:ext cx="10515600" cy="13255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1"/>
            <a:r>
              <a:rPr lang="he-IL" sz="5400" b="1">
                <a:solidFill>
                  <a:srgbClr val="00B0F0"/>
                </a:solidFill>
                <a:cs typeface="Assistant" pitchFamily="2" charset="-79"/>
              </a:rPr>
              <a:t>אז איך עושים את זה?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47D8660-9218-6935-542E-8405F0C8A7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09293" y="2486025"/>
            <a:ext cx="3379787" cy="1322388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80000"/>
              </a:lnSpc>
              <a:spcAft>
                <a:spcPts val="800"/>
              </a:spcAft>
              <a:buNone/>
            </a:pPr>
            <a:r>
              <a:rPr lang="he-IL">
                <a:latin typeface="Assistant" pitchFamily="2" charset="-79"/>
                <a:cs typeface="Assistant" pitchFamily="2" charset="-79"/>
              </a:rPr>
              <a:t>גישה לקיט עיצוב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81C5B60-C1F8-B8B0-7879-3B8AF52DACE5}"/>
              </a:ext>
            </a:extLst>
          </p:cNvPr>
          <p:cNvSpPr txBox="1"/>
          <p:nvPr/>
        </p:nvSpPr>
        <p:spPr>
          <a:xfrm>
            <a:off x="1881778" y="2436002"/>
            <a:ext cx="5286828" cy="9838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indent="0" algn="r" rtl="1">
              <a:lnSpc>
                <a:spcPct val="80000"/>
              </a:lnSpc>
              <a:spcAft>
                <a:spcPts val="800"/>
              </a:spcAft>
              <a:buNone/>
            </a:pPr>
            <a:r>
              <a:rPr lang="he-IL" sz="1800">
                <a:latin typeface="Assistant" pitchFamily="2" charset="-79"/>
                <a:cs typeface="Assistant" pitchFamily="2" charset="-79"/>
              </a:rPr>
              <a:t>הקיט יכלול גרסאות להדפסה של עיצוב הקיר </a:t>
            </a:r>
            <a:r>
              <a:rPr lang="he-IL">
                <a:latin typeface="Assistant" pitchFamily="2" charset="-79"/>
                <a:cs typeface="Assistant" pitchFamily="2" charset="-79"/>
              </a:rPr>
              <a:t>בארבעה</a:t>
            </a:r>
            <a:r>
              <a:rPr lang="he-IL" sz="1800">
                <a:latin typeface="Assistant" pitchFamily="2" charset="-79"/>
                <a:cs typeface="Assistant" pitchFamily="2" charset="-79"/>
              </a:rPr>
              <a:t> גדלים. כל מרכז קהילתי יוכל לבחור היכן, באיזה גודל ובאיזה חומר גלם להדפיס ולעצב את הקיר (טפט/מדבקה, רול-אפ, </a:t>
            </a:r>
            <a:r>
              <a:rPr lang="he-IL" sz="1800" err="1">
                <a:latin typeface="Assistant" pitchFamily="2" charset="-79"/>
                <a:cs typeface="Assistant" pitchFamily="2" charset="-79"/>
              </a:rPr>
              <a:t>קאפה</a:t>
            </a:r>
            <a:r>
              <a:rPr lang="he-IL" sz="1800">
                <a:latin typeface="Assistant" pitchFamily="2" charset="-79"/>
                <a:cs typeface="Assistant" pitchFamily="2" charset="-79"/>
              </a:rPr>
              <a:t>, </a:t>
            </a:r>
            <a:r>
              <a:rPr lang="en-US" sz="1800" b="1">
                <a:latin typeface="Assistant" pitchFamily="2" charset="-79"/>
                <a:cs typeface="Assistant" pitchFamily="2" charset="-79"/>
              </a:rPr>
              <a:t>PVC</a:t>
            </a:r>
            <a:r>
              <a:rPr lang="he-IL" sz="1800">
                <a:latin typeface="Assistant" pitchFamily="2" charset="-79"/>
                <a:cs typeface="Assistant" pitchFamily="2" charset="-79"/>
              </a:rPr>
              <a:t>, או אחר לפי מפרט המיקום שיבחר). </a:t>
            </a:r>
            <a:endParaRPr lang="he-IL" sz="2400">
              <a:latin typeface="Assistant" pitchFamily="2" charset="-79"/>
              <a:cs typeface="Assistant" pitchFamily="2" charset="-79"/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F3B2C59A-65E1-5964-739A-84EAA5A52A6A}"/>
              </a:ext>
            </a:extLst>
          </p:cNvPr>
          <p:cNvSpPr txBox="1"/>
          <p:nvPr/>
        </p:nvSpPr>
        <p:spPr>
          <a:xfrm>
            <a:off x="2154346" y="4942797"/>
            <a:ext cx="5093581" cy="76136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r" rtl="1">
              <a:lnSpc>
                <a:spcPct val="80000"/>
              </a:lnSpc>
            </a:pPr>
            <a:r>
              <a:rPr lang="he-IL">
                <a:latin typeface="Assistant" pitchFamily="2" charset="-79"/>
                <a:cs typeface="Assistant" pitchFamily="2" charset="-79"/>
              </a:rPr>
              <a:t>תקציב של עד 2,000 ₪, שישמשו</a:t>
            </a:r>
            <a:r>
              <a:rPr lang="he-IL" sz="1800">
                <a:latin typeface="Assistant" pitchFamily="2" charset="-79"/>
                <a:cs typeface="Assistant" pitchFamily="2" charset="-79"/>
              </a:rPr>
              <a:t> לצרכי הדפסת החומרים ועיצוב הקיר/עמדה. את התקציב ניתן יהיה לדרוש </a:t>
            </a:r>
            <a:r>
              <a:rPr lang="he-IL" sz="1800" err="1">
                <a:latin typeface="Assistant" pitchFamily="2" charset="-79"/>
                <a:cs typeface="Assistant" pitchFamily="2" charset="-79"/>
              </a:rPr>
              <a:t>בקומקס</a:t>
            </a:r>
            <a:r>
              <a:rPr lang="he-IL">
                <a:latin typeface="Assistant" pitchFamily="2" charset="-79"/>
                <a:cs typeface="Assistant" pitchFamily="2" charset="-79"/>
              </a:rPr>
              <a:t>, </a:t>
            </a:r>
            <a:r>
              <a:rPr lang="he-IL" sz="1800">
                <a:latin typeface="Assistant" pitchFamily="2" charset="-79"/>
                <a:cs typeface="Assistant" pitchFamily="2" charset="-79"/>
              </a:rPr>
              <a:t>אל מול חשבוניות ודרישת תשלום מהמרכז הקהילתי.</a:t>
            </a:r>
            <a:endParaRPr lang="he-IL">
              <a:cs typeface="Assistant" pitchFamily="2" charset="-79"/>
            </a:endParaRPr>
          </a:p>
        </p:txBody>
      </p:sp>
      <p:sp>
        <p:nvSpPr>
          <p:cNvPr id="14" name="תיבת טקסט 13">
            <a:extLst>
              <a:ext uri="{FF2B5EF4-FFF2-40B4-BE49-F238E27FC236}">
                <a16:creationId xmlns:a16="http://schemas.microsoft.com/office/drawing/2014/main" id="{0B79117B-4191-F25A-245F-EC1E1820B591}"/>
              </a:ext>
            </a:extLst>
          </p:cNvPr>
          <p:cNvSpPr txBox="1"/>
          <p:nvPr/>
        </p:nvSpPr>
        <p:spPr>
          <a:xfrm>
            <a:off x="2222005" y="3538531"/>
            <a:ext cx="4946601" cy="53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80000"/>
              </a:lnSpc>
            </a:pPr>
            <a:r>
              <a:rPr lang="he-IL">
                <a:latin typeface="Assistant" pitchFamily="2" charset="-79"/>
                <a:cs typeface="Assistant" pitchFamily="2" charset="-79"/>
              </a:rPr>
              <a:t>הקיט יכלול חומרים ויזואליים נוספים</a:t>
            </a:r>
            <a:r>
              <a:rPr lang="en-US">
                <a:latin typeface="Assistant" pitchFamily="2" charset="-79"/>
                <a:cs typeface="Assistant" pitchFamily="2" charset="-79"/>
              </a:rPr>
              <a:t> </a:t>
            </a:r>
            <a:r>
              <a:rPr lang="he-IL">
                <a:latin typeface="Assistant" pitchFamily="2" charset="-79"/>
                <a:cs typeface="Assistant" pitchFamily="2" charset="-79"/>
              </a:rPr>
              <a:t>שניתן יהיה להדפיס ולתלות/להניח על שולחן לצד הקיר. </a:t>
            </a:r>
          </a:p>
        </p:txBody>
      </p:sp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7D7B749C-EE08-BC41-1D0D-174746441376}"/>
              </a:ext>
            </a:extLst>
          </p:cNvPr>
          <p:cNvSpPr txBox="1"/>
          <p:nvPr/>
        </p:nvSpPr>
        <p:spPr>
          <a:xfrm>
            <a:off x="5512027" y="126568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3200">
                <a:latin typeface="Assistant" pitchFamily="2" charset="-79"/>
                <a:cs typeface="Assistant" pitchFamily="2" charset="-79"/>
              </a:rPr>
              <a:t>כל רכז ורכזת עמיתים יקבלו </a:t>
            </a:r>
            <a:endParaRPr lang="he-IL" sz="3200"/>
          </a:p>
        </p:txBody>
      </p: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8628478E-39BE-8355-9DA0-7E2AC4277BA1}"/>
              </a:ext>
            </a:extLst>
          </p:cNvPr>
          <p:cNvCxnSpPr>
            <a:cxnSpLocks/>
          </p:cNvCxnSpPr>
          <p:nvPr/>
        </p:nvCxnSpPr>
        <p:spPr>
          <a:xfrm>
            <a:off x="7215244" y="2486059"/>
            <a:ext cx="0" cy="141647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מחבר ישר 19">
            <a:extLst>
              <a:ext uri="{FF2B5EF4-FFF2-40B4-BE49-F238E27FC236}">
                <a16:creationId xmlns:a16="http://schemas.microsoft.com/office/drawing/2014/main" id="{AF519E7F-4246-DD48-105A-C39EB428E6A1}"/>
              </a:ext>
            </a:extLst>
          </p:cNvPr>
          <p:cNvCxnSpPr>
            <a:cxnSpLocks/>
          </p:cNvCxnSpPr>
          <p:nvPr/>
        </p:nvCxnSpPr>
        <p:spPr>
          <a:xfrm>
            <a:off x="7250595" y="4942323"/>
            <a:ext cx="0" cy="838007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BBE605C8-5BEA-7BB3-57C8-C73D75DF3CBA}"/>
              </a:ext>
            </a:extLst>
          </p:cNvPr>
          <p:cNvSpPr txBox="1">
            <a:spLocks/>
          </p:cNvSpPr>
          <p:nvPr/>
        </p:nvSpPr>
        <p:spPr>
          <a:xfrm>
            <a:off x="8227560" y="4921104"/>
            <a:ext cx="3380467" cy="671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8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he-IL">
                <a:latin typeface="Assistant" pitchFamily="2" charset="-79"/>
                <a:cs typeface="Assistant" pitchFamily="2" charset="-79"/>
              </a:rPr>
              <a:t>תקציב ייעודי</a:t>
            </a:r>
          </a:p>
        </p:txBody>
      </p:sp>
    </p:spTree>
    <p:extLst>
      <p:ext uri="{BB962C8B-B14F-4D97-AF65-F5344CB8AC3E}">
        <p14:creationId xmlns:p14="http://schemas.microsoft.com/office/powerpoint/2010/main" val="314642775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97C784-403E-437B-FD66-5A59CA3D9F0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17018" y="2071597"/>
            <a:ext cx="6557963" cy="20923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he-IL" sz="54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איך זה יראה בשטח?</a:t>
            </a:r>
          </a:p>
        </p:txBody>
      </p:sp>
    </p:spTree>
    <p:extLst>
      <p:ext uri="{BB962C8B-B14F-4D97-AF65-F5344CB8AC3E}">
        <p14:creationId xmlns:p14="http://schemas.microsoft.com/office/powerpoint/2010/main" val="84802921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eople looking at a heart shaped poster&#10;&#10;Description automatically generated">
            <a:extLst>
              <a:ext uri="{FF2B5EF4-FFF2-40B4-BE49-F238E27FC236}">
                <a16:creationId xmlns:a16="http://schemas.microsoft.com/office/drawing/2014/main" id="{E1639E27-BA46-4725-FFAE-01530DCDC9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37" t="4938" r="49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16944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1">
            <a:extLst>
              <a:ext uri="{FF2B5EF4-FFF2-40B4-BE49-F238E27FC236}">
                <a16:creationId xmlns:a16="http://schemas.microsoft.com/office/drawing/2014/main" id="{1404B380-2F91-7C13-EB74-83FE04AD0A3A}"/>
              </a:ext>
            </a:extLst>
          </p:cNvPr>
          <p:cNvSpPr txBox="1">
            <a:spLocks/>
          </p:cNvSpPr>
          <p:nvPr/>
        </p:nvSpPr>
        <p:spPr>
          <a:xfrm>
            <a:off x="6020555" y="2751654"/>
            <a:ext cx="5290510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24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אז מה עושים עם זה?</a:t>
            </a:r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E373C6ED-8C40-A637-A05D-372D4A16A6DA}"/>
              </a:ext>
            </a:extLst>
          </p:cNvPr>
          <p:cNvSpPr txBox="1">
            <a:spLocks/>
          </p:cNvSpPr>
          <p:nvPr/>
        </p:nvSpPr>
        <p:spPr>
          <a:xfrm>
            <a:off x="6020555" y="3059472"/>
            <a:ext cx="5290510" cy="78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sz="2400" b="1">
                <a:solidFill>
                  <a:schemeClr val="tx1">
                    <a:lumMod val="95000"/>
                    <a:lumOff val="5000"/>
                  </a:schemeClr>
                </a:solidFill>
                <a:latin typeface="Assistant" pitchFamily="2" charset="-79"/>
                <a:cs typeface="Assistant" pitchFamily="2" charset="-79"/>
              </a:rPr>
              <a:t>בואו נתקרב...</a:t>
            </a:r>
          </a:p>
        </p:txBody>
      </p:sp>
      <p:pic>
        <p:nvPicPr>
          <p:cNvPr id="9" name="Picture 8" descr="A heart shaped post it notes&#10;&#10;Description automatically generated">
            <a:extLst>
              <a:ext uri="{FF2B5EF4-FFF2-40B4-BE49-F238E27FC236}">
                <a16:creationId xmlns:a16="http://schemas.microsoft.com/office/drawing/2014/main" id="{E87E4EB4-7B31-3E94-69AF-B85D115D5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76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89534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771</Words>
  <Application>Microsoft Office PowerPoint</Application>
  <PresentationFormat>מסך רחב</PresentationFormat>
  <Paragraphs>73</Paragraphs>
  <Slides>22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22</vt:i4>
      </vt:variant>
    </vt:vector>
  </HeadingPairs>
  <TitlesOfParts>
    <vt:vector size="23" baseType="lpstr">
      <vt:lpstr>Office Theme</vt:lpstr>
      <vt:lpstr>קירות מדברים להעלאת המודעות לבריאות הנפש </vt:lpstr>
      <vt:lpstr>תתארו לכם...</vt:lpstr>
      <vt:lpstr>יום המודעות העולמי לבריאות הנפש  (10.10.24) </vt:lpstr>
      <vt:lpstr>הרעיון</vt:lpstr>
      <vt:lpstr>הצעה לשילוב תוכן </vt:lpstr>
      <vt:lpstr>אז איך עושים את זה?</vt:lpstr>
      <vt:lpstr>איך זה יראה בשטח?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שלבי ביצוע הפרויקט</vt:lpstr>
      <vt:lpstr>מיקום לוגו מתנ״ס מקומי</vt:lpstr>
      <vt:lpstr>הדבקת פתקיות הממו במקרא הפעולות</vt:lpstr>
      <vt:lpstr>מצגת של PowerPoint‏</vt:lpstr>
      <vt:lpstr>אנחנו כאן עבורכם לכל שאלה שתעלה ונשמח לסייע!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תתארו לכם...</dc:title>
  <dc:creator>Ran Hertz</dc:creator>
  <cp:lastModifiedBy>Ran Hertz</cp:lastModifiedBy>
  <cp:revision>2</cp:revision>
  <dcterms:created xsi:type="dcterms:W3CDTF">2024-07-24T08:33:43Z</dcterms:created>
  <dcterms:modified xsi:type="dcterms:W3CDTF">2024-08-20T09:49:54Z</dcterms:modified>
</cp:coreProperties>
</file>